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8"/>
  </p:notesMasterIdLst>
  <p:sldIdLst>
    <p:sldId id="275" r:id="rId3"/>
    <p:sldId id="764" r:id="rId4"/>
    <p:sldId id="717" r:id="rId5"/>
    <p:sldId id="676" r:id="rId6"/>
    <p:sldId id="726" r:id="rId7"/>
    <p:sldId id="729" r:id="rId8"/>
    <p:sldId id="730" r:id="rId9"/>
    <p:sldId id="731" r:id="rId10"/>
    <p:sldId id="734" r:id="rId11"/>
    <p:sldId id="759" r:id="rId12"/>
    <p:sldId id="704" r:id="rId13"/>
    <p:sldId id="700" r:id="rId14"/>
    <p:sldId id="701" r:id="rId15"/>
    <p:sldId id="702" r:id="rId16"/>
    <p:sldId id="703" r:id="rId17"/>
    <p:sldId id="648" r:id="rId18"/>
    <p:sldId id="733" r:id="rId19"/>
    <p:sldId id="698" r:id="rId20"/>
    <p:sldId id="774" r:id="rId21"/>
    <p:sldId id="727" r:id="rId22"/>
    <p:sldId id="728" r:id="rId23"/>
    <p:sldId id="775" r:id="rId24"/>
    <p:sldId id="650" r:id="rId25"/>
    <p:sldId id="649" r:id="rId26"/>
    <p:sldId id="776" r:id="rId27"/>
    <p:sldId id="651" r:id="rId28"/>
    <p:sldId id="652" r:id="rId29"/>
    <p:sldId id="767" r:id="rId30"/>
    <p:sldId id="765" r:id="rId31"/>
    <p:sldId id="653" r:id="rId32"/>
    <p:sldId id="756" r:id="rId33"/>
    <p:sldId id="757" r:id="rId34"/>
    <p:sldId id="656" r:id="rId35"/>
    <p:sldId id="654" r:id="rId36"/>
    <p:sldId id="657" r:id="rId37"/>
    <p:sldId id="758" r:id="rId38"/>
    <p:sldId id="699" r:id="rId39"/>
    <p:sldId id="766" r:id="rId40"/>
    <p:sldId id="768" r:id="rId41"/>
    <p:sldId id="769" r:id="rId42"/>
    <p:sldId id="770" r:id="rId43"/>
    <p:sldId id="771" r:id="rId44"/>
    <p:sldId id="773" r:id="rId45"/>
    <p:sldId id="781" r:id="rId46"/>
    <p:sldId id="780" r:id="rId47"/>
    <p:sldId id="782" r:id="rId48"/>
    <p:sldId id="778" r:id="rId49"/>
    <p:sldId id="779" r:id="rId50"/>
    <p:sldId id="784" r:id="rId51"/>
    <p:sldId id="786" r:id="rId52"/>
    <p:sldId id="783" r:id="rId53"/>
    <p:sldId id="785" r:id="rId54"/>
    <p:sldId id="777" r:id="rId55"/>
    <p:sldId id="788" r:id="rId56"/>
    <p:sldId id="716" r:id="rId57"/>
    <p:sldId id="677" r:id="rId58"/>
    <p:sldId id="723" r:id="rId59"/>
    <p:sldId id="755" r:id="rId60"/>
    <p:sldId id="722" r:id="rId61"/>
    <p:sldId id="787" r:id="rId62"/>
    <p:sldId id="662" r:id="rId63"/>
    <p:sldId id="762" r:id="rId64"/>
    <p:sldId id="760" r:id="rId65"/>
    <p:sldId id="663" r:id="rId66"/>
    <p:sldId id="66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8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7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6B7E6-3A54-072C-D558-74AAB7AD1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85061-2B68-DBA2-5254-A6D265B81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E9137-B94D-9BAB-3E87-8FC4B2504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3A27A-1895-09D2-E7F8-4A331E400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26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E612-BBAE-7DF3-78E1-2706685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FD181-BCCE-3C9E-7C7B-82873EF8D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48EBE-9880-891B-4DCB-FE9B9D348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A851-25CA-D4A5-F846-BC07F02A3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4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19915-AA99-14C9-908B-42C579697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48C45-E599-F861-7292-C5D269C05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D99FD-C363-DC1F-8B81-9AF0DE73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6B93-B8E1-6E95-CF55-3398B2958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23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0D71-17A1-BC77-A33B-44BF2492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5363E-F54B-35CA-2525-D2EA12062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849DD-2FD6-1DA4-12F9-ECCCC4E61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2610-C9BF-A495-FDB3-499152DF6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9001-884F-A130-D1AA-DD33FC74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770B5-4DD0-75AD-A9D3-983113C89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8AD64-83F9-F403-195B-4F83370B6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0A2AB-D64F-9841-9321-AFCD4A7F3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8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0030-7C84-7A72-C399-958D8A4C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7F444-4829-961E-A6A4-5F159C4A7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2432C-EA19-E015-395A-4C077017D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C473-FFF6-B8BE-43FB-B693DA1F5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4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4F1A-96BE-C8D9-791F-96888F45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F71F5-C759-F592-100E-AAC7FCE44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290EC-F910-F735-0BA4-F1899F8D3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F7CF-65CB-BEBD-FAC3-5EBCDFAFD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18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AE2E-4D82-10E3-D4B2-D1BE6BEC9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0064D-B254-3FE8-8C71-75FC795C8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A6DE1-53F5-A7F9-4B92-349E0384B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FDA8-B86B-775A-C35B-6082C664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61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5CC0-63DD-8A6F-7619-9472558BD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2F26E-7502-498A-BAFA-48DD45BD3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2D572-BA42-3F2A-B00A-1816869C3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DF33F-3E7F-8FA0-F9CB-406DC2844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02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010CD-BA42-0DF0-C21C-B75AE4B0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347E6-FA90-E803-39FE-C2108A936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CD547-2F49-DB62-6CD0-F03BF880B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3B9A0-0C39-F610-40E6-4084ABDB4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6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1DA3A-C730-0DCE-8B02-597E4538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E1DB9-4FA9-FD1A-AD9E-A1AA59EE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8D2D2-7132-4D43-281A-AF2884CBC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B23D1-3BF7-85DA-F624-3200A16E6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0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D831A-198E-28BF-D4C2-A372D6B4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38F94-C75B-23E1-3F2A-2DCFD036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31514-E47B-CF15-2A6A-7682D5FB0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2B70E-3EAE-6B1A-7329-203DA013F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9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9BC-DB15-132D-EFCB-652FC775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503F4-458C-2A8D-F658-25B08AEB9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75903-4499-692F-FA17-0EA4E0C38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4E61-E046-FC52-27E1-CC9CD6101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3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35D00-ABE2-8BB8-C6A9-9C5B9617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32E47-72BA-18E6-95FA-201660514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4F64D-ACDC-84E1-A0DC-1E67C3E70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E802C-8D9B-85FD-21E4-B28FE71F3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92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5F21B-5525-2015-F95E-0226D7A3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95F12-D591-D94D-8D09-872F44D73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8A4EC-3A36-DF91-5E1B-D6F153CB7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8093-4A37-3D46-969C-767F9EC33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94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D7509-F6D2-F6C0-0E45-DE665DD1E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93ACB-A58A-7431-8D4F-0E909568F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34A1B-E51C-4C7D-4892-5AE287B1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FC8B-80C1-49D4-1EED-24F23FB51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99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82DC5-DD74-81A4-C90F-89C30BDA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9242D-0A82-CD16-547E-C3D4ED2E2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1EED6-8CE9-9FFA-3B71-22AFA25E1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87760-8B84-EB06-033A-98F4A921B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29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9D81-5B85-6D31-F57E-F2759E21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DE656-17DC-1350-E082-F662831B9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9FC7F-EE51-883D-47EA-E6689E3ED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421BE-F617-C25F-D973-86DE2F39D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2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2E36C-ACDB-7F4B-FF7F-B62C38C0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8A632-8222-4F26-D500-F1631D8B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1FD83-D52B-B93F-5FC1-A77CF053F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82383-9B7C-D502-7FA2-EFC8FFEE6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06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17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2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50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9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3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9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S_algorith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OPTICS_algorith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index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dbscan.readthedocs.io/en/latest/how_hdbscan_work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m%27s_algorith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m%27s_algorith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hyperlink" Target="https://en.wikipedia.org/wiki/Prim%27s_algorith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hyperlink" Target="https://hdbscan.readthedocs.io/en/latest/how_hdbscan_works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hyperlink" Target="https://hdbscan.readthedocs.io/en/latest/how_hdbscan_work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hyperlink" Target="https://link.springer.com/chapter/10.1007/978-3-642-37456-2_14" TargetMode="Externa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hyperlink" Target="https://link.springer.com/chapter/10.1007/978-3-642-37456-2_14" TargetMode="Externa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hyperlink" Target="https://hdbscan.readthedocs.io/en/latest/how_hdbscan_works.html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Spectral clustering algorithm finds the minimum cuts by three steps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Construct </a:t>
            </a:r>
            <a:r>
              <a:rPr lang="en-US" b="1" dirty="0">
                <a:latin typeface="+mn-lt"/>
              </a:rPr>
              <a:t>association matrix</a:t>
            </a:r>
            <a:r>
              <a:rPr lang="en-US" dirty="0">
                <a:latin typeface="+mn-lt"/>
              </a:rPr>
              <a:t> for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or, </a:t>
            </a:r>
            <a:r>
              <a:rPr lang="en-US" b="1" dirty="0">
                <a:latin typeface="+mn-lt"/>
              </a:rPr>
              <a:t>sparse K-nearest-neighbor </a:t>
            </a:r>
            <a:r>
              <a:rPr lang="en-US" dirty="0">
                <a:latin typeface="+mn-lt"/>
              </a:rPr>
              <a:t>graph </a:t>
            </a:r>
          </a:p>
          <a:p>
            <a:pPr lvl="1"/>
            <a:r>
              <a:rPr lang="en-US" dirty="0">
                <a:latin typeface="+mn-lt"/>
              </a:rPr>
              <a:t>KD-tree, ball-tree or other NN algorithm </a:t>
            </a:r>
          </a:p>
          <a:p>
            <a:pPr lvl="1"/>
            <a:r>
              <a:rPr lang="en-US" dirty="0">
                <a:latin typeface="+mn-lt"/>
              </a:rPr>
              <a:t>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similarity between the samples     </a:t>
            </a:r>
          </a:p>
          <a:p>
            <a:pPr lvl="1"/>
            <a:r>
              <a:rPr lang="en-US" dirty="0">
                <a:latin typeface="+mn-lt"/>
              </a:rPr>
              <a:t>Generally, use symmetric nearest neighbors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graph Laplacian </a:t>
            </a:r>
            <a:r>
              <a:rPr lang="en-US" dirty="0">
                <a:latin typeface="+mn-lt"/>
              </a:rPr>
              <a:t>matrix is constructed from the </a:t>
            </a:r>
            <a:r>
              <a:rPr lang="en-US" dirty="0" err="1">
                <a:latin typeface="+mn-lt"/>
              </a:rPr>
              <a:t>associaton</a:t>
            </a:r>
            <a:r>
              <a:rPr lang="en-US" dirty="0">
                <a:latin typeface="+mn-lt"/>
              </a:rPr>
              <a:t> matrix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Partition graph Laplacian by </a:t>
            </a:r>
            <a:r>
              <a:rPr lang="en-US" b="1" dirty="0">
                <a:latin typeface="+mn-lt"/>
              </a:rPr>
              <a:t>minimum weight cuts</a:t>
            </a:r>
          </a:p>
          <a:p>
            <a:pPr lvl="1"/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min-cut algorithm</a:t>
            </a:r>
          </a:p>
        </p:txBody>
      </p:sp>
    </p:spTree>
    <p:extLst>
      <p:ext uri="{BB962C8B-B14F-4D97-AF65-F5344CB8AC3E}">
        <p14:creationId xmlns:p14="http://schemas.microsoft.com/office/powerpoint/2010/main" val="18956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</a:t>
            </a:r>
            <a:r>
              <a:rPr lang="en-US" b="1" dirty="0">
                <a:latin typeface="+mn-lt"/>
              </a:rPr>
              <a:t>graph Laplacian </a:t>
            </a:r>
          </a:p>
          <a:p>
            <a:r>
              <a:rPr lang="en-US" dirty="0">
                <a:latin typeface="+mn-lt"/>
              </a:rPr>
              <a:t>Perform clustering by </a:t>
            </a:r>
            <a:r>
              <a:rPr lang="en-US" b="1" dirty="0" err="1">
                <a:latin typeface="+mn-lt"/>
              </a:rPr>
              <a:t>partioning</a:t>
            </a:r>
            <a:r>
              <a:rPr lang="en-US" b="1" dirty="0">
                <a:latin typeface="+mn-lt"/>
              </a:rPr>
              <a:t> graph on eigenvectors</a:t>
            </a:r>
            <a:r>
              <a:rPr lang="en-US" dirty="0">
                <a:latin typeface="+mn-lt"/>
              </a:rPr>
              <a:t>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1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Graph Laplacian and its eigenvalues and eigenvectors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6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2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>
                    <a:latin typeface="+mn-lt"/>
                  </a:rPr>
                  <a:t> for the smallest nonzero eigenvalue defines the min-cut </a:t>
                </a:r>
                <a:r>
                  <a:rPr lang="en-US" dirty="0">
                    <a:latin typeface="+mn-lt"/>
                  </a:rPr>
                  <a:t>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1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1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86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high-density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lvl="1"/>
            <a:r>
              <a:rPr lang="en-US" sz="2800" dirty="0">
                <a:latin typeface="+mn-lt"/>
              </a:rPr>
              <a:t>HDBSCAN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962C-32E6-3F81-DC91-396F0206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69D7-85BE-8A3F-64BC-5806113C6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82022-D461-0735-86E3-49AF931EFAB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clusters are constructed using a proximity graph</a:t>
                </a:r>
              </a:p>
              <a:p>
                <a:r>
                  <a:rPr lang="en-US" dirty="0">
                    <a:latin typeface="+mn-lt"/>
                  </a:rPr>
                  <a:t>Density clusters are constructed using </a:t>
                </a:r>
                <a:r>
                  <a:rPr lang="en-US" b="1" dirty="0">
                    <a:latin typeface="+mn-lt"/>
                  </a:rPr>
                  <a:t>proximity graphs</a:t>
                </a:r>
              </a:p>
              <a:p>
                <a:r>
                  <a:rPr lang="en-US" dirty="0">
                    <a:latin typeface="+mn-lt"/>
                  </a:rPr>
                  <a:t>For a set of 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</a:rPr>
                  <a:t>, edges between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, in a proximity graph are constructed if a </a:t>
                </a:r>
                <a:r>
                  <a:rPr lang="en-US" sz="2800" b="1" dirty="0">
                    <a:latin typeface="+mn-lt"/>
                  </a:rPr>
                  <a:t>proximity condition </a:t>
                </a:r>
                <a:r>
                  <a:rPr lang="en-US" sz="2800" dirty="0">
                    <a:latin typeface="+mn-lt"/>
                  </a:rPr>
                  <a:t>is met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Example: in a metric space points are considered in the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000" b="1" dirty="0"/>
                  <a:t>-</a:t>
                </a:r>
                <a:r>
                  <a:rPr lang="en-US" b="1" dirty="0">
                    <a:latin typeface="+mn-lt"/>
                  </a:rPr>
                  <a:t>neighbors,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latin typeface="+mn-lt"/>
                  </a:rPr>
                  <a:t>, on the proximity graph</a:t>
                </a:r>
                <a:r>
                  <a:rPr lang="en-US" dirty="0">
                    <a:latin typeface="+mn-lt"/>
                  </a:rPr>
                  <a:t>  </a:t>
                </a:r>
                <a:endParaRPr lang="en-US" b="1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latin typeface="+mn-lt"/>
                  </a:rPr>
                  <a:t>Core points </a:t>
                </a:r>
                <a:r>
                  <a:rPr lang="en-US" dirty="0">
                    <a:latin typeface="+mn-lt"/>
                  </a:rPr>
                  <a:t>are high-density areas where the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-neighbors is greater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|=|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82022-D461-0735-86E3-49AF931EF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Non-Euclidean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Euclidean spaces are optimal only for Normally distributed variables    </a:t>
            </a:r>
          </a:p>
          <a:p>
            <a:r>
              <a:rPr lang="en-US" dirty="0">
                <a:latin typeface="+mn-lt"/>
              </a:rPr>
              <a:t>Common examples of variables in non-Euclidean spaces  </a:t>
            </a:r>
          </a:p>
          <a:p>
            <a:pPr lvl="1"/>
            <a:r>
              <a:rPr lang="en-US" dirty="0">
                <a:latin typeface="+mn-lt"/>
              </a:rPr>
              <a:t>Categorical variables including NLP problems </a:t>
            </a:r>
          </a:p>
          <a:p>
            <a:pPr lvl="1"/>
            <a:r>
              <a:rPr lang="en-US" dirty="0">
                <a:latin typeface="+mn-lt"/>
              </a:rPr>
              <a:t>Binary variables </a:t>
            </a:r>
          </a:p>
          <a:p>
            <a:pPr lvl="1"/>
            <a:r>
              <a:rPr lang="en-US" dirty="0">
                <a:latin typeface="+mn-lt"/>
              </a:rPr>
              <a:t>Ordinal variables </a:t>
            </a:r>
          </a:p>
          <a:p>
            <a:r>
              <a:rPr lang="en-US" dirty="0">
                <a:latin typeface="+mn-lt"/>
              </a:rPr>
              <a:t>Algorithms for non-Euclidian spaces </a:t>
            </a:r>
          </a:p>
          <a:p>
            <a:pPr lvl="1"/>
            <a:r>
              <a:rPr lang="en-US" dirty="0">
                <a:latin typeface="+mn-lt"/>
              </a:rPr>
              <a:t>Tree-graph-based Agglomerative clustering </a:t>
            </a:r>
          </a:p>
          <a:p>
            <a:pPr lvl="1"/>
            <a:r>
              <a:rPr lang="en-US" dirty="0">
                <a:latin typeface="+mn-lt"/>
              </a:rPr>
              <a:t>Graph-based affinity clustering </a:t>
            </a:r>
          </a:p>
          <a:p>
            <a:pPr lvl="1"/>
            <a:r>
              <a:rPr lang="en-US" dirty="0">
                <a:latin typeface="+mn-lt"/>
              </a:rPr>
              <a:t>NN graph-based density algorithms  </a:t>
            </a:r>
          </a:p>
          <a:p>
            <a:pPr lvl="1"/>
            <a:r>
              <a:rPr lang="en-US" dirty="0">
                <a:latin typeface="+mn-lt"/>
              </a:rPr>
              <a:t>NN graph-based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DBSCAN finds a</a:t>
                </a:r>
                <a:r>
                  <a:rPr lang="en-US" b="1" dirty="0">
                    <a:latin typeface="+mn-lt"/>
                  </a:rPr>
                  <a:t> directed graph of nearest neighbors</a:t>
                </a:r>
              </a:p>
              <a:p>
                <a:r>
                  <a:rPr lang="en-US" dirty="0">
                    <a:latin typeface="+mn-lt"/>
                  </a:rPr>
                  <a:t>Two core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are considered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Clusters are formed by a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points   </a:t>
                </a:r>
              </a:p>
              <a:p>
                <a:r>
                  <a:rPr lang="en-US" b="1" dirty="0">
                    <a:latin typeface="+mn-lt"/>
                  </a:rPr>
                  <a:t>Unreachable points </a:t>
                </a:r>
                <a:r>
                  <a:rPr lang="en-US" dirty="0">
                    <a:latin typeface="+mn-lt"/>
                  </a:rPr>
                  <a:t>are not in a cluster</a:t>
                </a:r>
              </a:p>
              <a:p>
                <a:pPr lvl="1"/>
                <a:r>
                  <a:rPr lang="en-US" dirty="0">
                    <a:latin typeface="+mn-lt"/>
                  </a:rPr>
                  <a:t>These points are considered </a:t>
                </a:r>
                <a:r>
                  <a:rPr lang="en-US" b="1" dirty="0">
                    <a:latin typeface="+mn-lt"/>
                  </a:rPr>
                  <a:t>outliers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 </a:t>
                </a:r>
                <a:r>
                  <a:rPr lang="en-US" dirty="0">
                    <a:latin typeface="+mn-lt"/>
                  </a:rPr>
                  <a:t>for cluster formation</a:t>
                </a:r>
                <a:r>
                  <a:rPr lang="en-US" b="1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Clusters are formed by a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points 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/>
                  <a:t>-</a:t>
                </a:r>
                <a:r>
                  <a:rPr lang="en-US" b="1" dirty="0">
                    <a:latin typeface="+mn-lt"/>
                  </a:rPr>
                  <a:t>reachability distance</a:t>
                </a:r>
                <a:endParaRPr lang="en-US" dirty="0">
                  <a:latin typeface="Symbol" panose="05050102010706020507" pitchFamily="18" charset="2"/>
                </a:endParaRP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CF13E-B21C-5630-BBD3-86572BCE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1A4F-432B-6D3F-F470-B9E7A91C2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DBSCAN Algorithm</a:t>
            </a:r>
          </a:p>
        </p:txBody>
      </p:sp>
    </p:spTree>
    <p:extLst>
      <p:ext uri="{BB962C8B-B14F-4D97-AF65-F5344CB8AC3E}">
        <p14:creationId xmlns:p14="http://schemas.microsoft.com/office/powerpoint/2010/main" val="65073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  <a:hlinkClick r:id="rId3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with MapReduce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Scalable, average runtime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8192C-ED4B-4152-FAB7-3F285FB3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2BDB-5ABE-B6B2-62EE-DD4691E1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D4A1-4FB3-234C-32F7-95DE5F9005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constructed with proximity graph with node types</a:t>
            </a:r>
          </a:p>
          <a:p>
            <a:pPr lvl="1"/>
            <a:r>
              <a:rPr lang="en-US" b="1" dirty="0">
                <a:latin typeface="+mn-lt"/>
              </a:rPr>
              <a:t>Reachable, core </a:t>
            </a:r>
            <a:r>
              <a:rPr lang="en-US" dirty="0">
                <a:latin typeface="+mn-lt"/>
              </a:rPr>
              <a:t>– points in the dense core of the cluster</a:t>
            </a:r>
          </a:p>
          <a:p>
            <a:pPr lvl="1"/>
            <a:r>
              <a:rPr lang="en-US" b="1" dirty="0">
                <a:latin typeface="+mn-lt"/>
              </a:rPr>
              <a:t>Reachable, noncore </a:t>
            </a:r>
            <a:r>
              <a:rPr lang="en-US" dirty="0">
                <a:latin typeface="+mn-lt"/>
              </a:rPr>
              <a:t>– reachable points in low-density regions   </a:t>
            </a:r>
          </a:p>
          <a:p>
            <a:pPr lvl="1"/>
            <a:r>
              <a:rPr lang="en-US" b="1" dirty="0">
                <a:latin typeface="+mn-lt"/>
              </a:rPr>
              <a:t>Non-reachable</a:t>
            </a:r>
            <a:r>
              <a:rPr lang="en-US" dirty="0">
                <a:latin typeface="+mn-lt"/>
              </a:rPr>
              <a:t>, outliers not in any cluster</a:t>
            </a:r>
          </a:p>
          <a:p>
            <a:r>
              <a:rPr lang="en-US" dirty="0">
                <a:latin typeface="+mn-lt"/>
              </a:rPr>
              <a:t>Points are classified as Graph edge is bidirectional (undirected)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 (directed)</a:t>
            </a:r>
          </a:p>
          <a:p>
            <a:endParaRPr lang="en-US" i="1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166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an NN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since outliers are non-reachable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63B6A0-6A59-14F0-E09A-AB2E7C03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9F5A-1F97-1040-93E6-BF07DA42D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177-3DFF-0678-447B-267BD8D8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DF7C-07CD-215E-DA13-B0299C8D17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Selecting maximum reachability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Single</a:t>
            </a:r>
            <a:r>
              <a:rPr lang="en-US" dirty="0"/>
              <a:t>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used for all clusters, is a problem with non-constant density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09313C-2571-46B1-ACA3-86E1F6D3F586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CFAC95-AB99-CB80-2CA2-EB92AF5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0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A270F-5713-3F23-BF9F-452EEF02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24E5-5781-97A7-07DC-45B578B78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OPTICS</a:t>
            </a:r>
          </a:p>
        </p:txBody>
      </p:sp>
    </p:spTree>
    <p:extLst>
      <p:ext uri="{BB962C8B-B14F-4D97-AF65-F5344CB8AC3E}">
        <p14:creationId xmlns:p14="http://schemas.microsoft.com/office/powerpoint/2010/main" val="221081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for DBSCAN in high dimensions with variable density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  <a:hlinkClick r:id="rId3"/>
              </a:rPr>
              <a:t>OPTICS</a:t>
            </a:r>
            <a:r>
              <a:rPr lang="en-US" dirty="0">
                <a:latin typeface="+mn-lt"/>
                <a:hlinkClick r:id="rId3"/>
              </a:rPr>
              <a:t> algorithm </a:t>
            </a:r>
            <a:r>
              <a:rPr lang="en-US" dirty="0">
                <a:latin typeface="+mn-lt"/>
              </a:rPr>
              <a:t>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adaptively compute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matters  </a:t>
            </a:r>
          </a:p>
          <a:p>
            <a:pPr lvl="1"/>
            <a:r>
              <a:rPr lang="en-US" dirty="0">
                <a:latin typeface="+mn-lt"/>
              </a:rPr>
              <a:t>OPTICS algorithm sequentially builds a </a:t>
            </a:r>
            <a:r>
              <a:rPr lang="en-US" b="1" dirty="0">
                <a:latin typeface="+mn-lt"/>
              </a:rPr>
              <a:t>dendrogram</a:t>
            </a:r>
            <a:r>
              <a:rPr lang="en-US" dirty="0">
                <a:latin typeface="+mn-lt"/>
              </a:rPr>
              <a:t>, a graph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Uses a sequential greedy algorithm with reachability of a point determining if it is added to the </a:t>
            </a:r>
            <a:r>
              <a:rPr lang="en-US" dirty="0" err="1">
                <a:latin typeface="+mn-lt"/>
              </a:rPr>
              <a:t>dendogram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b="1" dirty="0">
                <a:latin typeface="+mn-lt"/>
              </a:rPr>
              <a:t>Reachability dynamically calculated </a:t>
            </a:r>
            <a:r>
              <a:rPr lang="en-US" dirty="0">
                <a:latin typeface="+mn-lt"/>
              </a:rPr>
              <a:t>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NN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Credit: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pPr lvl="1"/>
                <a:r>
                  <a:rPr lang="en-US" dirty="0">
                    <a:latin typeface="+mn-lt"/>
                  </a:rPr>
                  <a:t>OPTICS implementation only supports single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+mn-lt"/>
                  </a:rPr>
                  <a:t>may fragment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E494-E910-773D-B44C-2F639384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7089-E77F-80B9-C868-CF2B01D7B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Hierarchical DBSCAN - HDBSCAN</a:t>
            </a:r>
          </a:p>
        </p:txBody>
      </p:sp>
    </p:spTree>
    <p:extLst>
      <p:ext uri="{BB962C8B-B14F-4D97-AF65-F5344CB8AC3E}">
        <p14:creationId xmlns:p14="http://schemas.microsoft.com/office/powerpoint/2010/main" val="78362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FB5B-5798-85F1-5E9C-4F9AA4B0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6F0F-A420-9F74-7C1B-FE39FEA8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is an improvement over OPTICS </a:t>
                </a:r>
              </a:p>
              <a:p>
                <a:r>
                  <a:rPr lang="en-US" dirty="0">
                    <a:latin typeface="+mn-lt"/>
                  </a:rPr>
                  <a:t>HDBSCAN is an adaptive hierarchical density clustering algorithm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Efficient and scalable implementation of </a:t>
                </a:r>
                <a:r>
                  <a:rPr lang="en-US" b="1" dirty="0">
                    <a:latin typeface="+mn-lt"/>
                    <a:hlinkClick r:id="rId3"/>
                  </a:rPr>
                  <a:t>HDBSCAN Python package</a:t>
                </a:r>
                <a:r>
                  <a:rPr lang="en-US" dirty="0">
                    <a:latin typeface="+mn-lt"/>
                    <a:hlinkClick r:id="rId3"/>
                  </a:rPr>
                  <a:t> 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HDBSCAN has a few key parameters that control cluster formation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8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graph-based associations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D6F1-B69F-14E7-2E08-E206E39B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102A-E081-6F89-A751-392B9243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has an adaptive method to determine reachability distance   </a:t>
                </a:r>
              </a:p>
              <a:p>
                <a:r>
                  <a:rPr lang="en-US" dirty="0">
                    <a:latin typeface="+mn-lt"/>
                  </a:rPr>
                  <a:t>Reachability distance between two points,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,is computed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𝑟𝑒𝑎𝑐h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 core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𝑐𝑜𝑟𝑒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of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is defined as the distance from the point to the </a:t>
                </a:r>
                <a:r>
                  <a:rPr lang="en-US" i="1" dirty="0">
                    <a:latin typeface="+mn-lt"/>
                  </a:rPr>
                  <a:t>kth</a:t>
                </a:r>
                <a:r>
                  <a:rPr lang="en-US" dirty="0">
                    <a:latin typeface="+mn-lt"/>
                  </a:rPr>
                  <a:t> most distant point, including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  <a:blipFill>
                <a:blip r:embed="rId3"/>
                <a:stretch>
                  <a:fillRect l="-1072" t="-4167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6D693D-7FB0-C115-6A53-BF54D463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18" y="3186716"/>
            <a:ext cx="5290322" cy="3671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38CE8-AD1E-B508-0750-8F2FA4E43E5F}"/>
              </a:ext>
            </a:extLst>
          </p:cNvPr>
          <p:cNvSpPr txBox="1"/>
          <p:nvPr/>
        </p:nvSpPr>
        <p:spPr>
          <a:xfrm>
            <a:off x="537275" y="3529186"/>
            <a:ext cx="58990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core distance of a point to </a:t>
            </a:r>
            <a:r>
              <a:rPr lang="en-US" sz="2800" i="1" dirty="0"/>
              <a:t>k</a:t>
            </a:r>
            <a:r>
              <a:rPr lang="en-US" sz="2800" dirty="0"/>
              <a:t> neighbors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5"/>
              </a:rPr>
              <a:t>Illustration from HDBSCAN documentation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24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1352-1779-4E4B-D190-1A493047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39C0-4FFC-4EA9-C4A0-220C3BB8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B7B48-68D4-80D5-C81E-64410B59BE93}"/>
              </a:ext>
            </a:extLst>
          </p:cNvPr>
          <p:cNvSpPr txBox="1"/>
          <p:nvPr/>
        </p:nvSpPr>
        <p:spPr>
          <a:xfrm>
            <a:off x="584201" y="1157288"/>
            <a:ext cx="5395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In less dense regions the core distance increases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variable core distance makes HDBSCAN more adaptive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AF4A1B-092D-F96E-7124-C8453615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29" y="1207166"/>
            <a:ext cx="6194718" cy="43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0A7F6-6A57-C01E-FF35-866D7323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0E48-ED92-93F8-1242-A672FD69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4E3B3-830B-BA5D-D0CB-288B618FCB19}"/>
              </a:ext>
            </a:extLst>
          </p:cNvPr>
          <p:cNvSpPr txBox="1"/>
          <p:nvPr/>
        </p:nvSpPr>
        <p:spPr>
          <a:xfrm>
            <a:off x="584201" y="1157288"/>
            <a:ext cx="5511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is larger core distance of the points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9D63E-D293-DAC3-D08A-E2005A2C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32" y="1292439"/>
            <a:ext cx="6184668" cy="42731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179D9A-1B6F-6B68-37D4-EC933968DBD6}"/>
              </a:ext>
            </a:extLst>
          </p:cNvPr>
          <p:cNvCxnSpPr>
            <a:cxnSpLocks/>
          </p:cNvCxnSpPr>
          <p:nvPr/>
        </p:nvCxnSpPr>
        <p:spPr>
          <a:xfrm flipV="1">
            <a:off x="5730240" y="2162432"/>
            <a:ext cx="3389046" cy="1485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7BEE6D-626B-2067-73F8-09426B700AA6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2713881" cy="7782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5159-2DCB-8C63-877F-F33153E7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A0C6D-8DE3-7399-7B98-57C34D0B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33" y="897414"/>
            <a:ext cx="6197888" cy="4306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776B6-FC8A-7462-0BCC-42BD3EF7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12F3E-810E-CF63-02B3-463C6AEB1928}"/>
              </a:ext>
            </a:extLst>
          </p:cNvPr>
          <p:cNvSpPr txBox="1"/>
          <p:nvPr/>
        </p:nvSpPr>
        <p:spPr>
          <a:xfrm>
            <a:off x="584201" y="1157288"/>
            <a:ext cx="551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4"/>
              </a:rPr>
              <a:t>Illustration from HDBSCAN documentation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80ACE6-D58F-E364-B912-AFE3CB8EE8FA}"/>
              </a:ext>
            </a:extLst>
          </p:cNvPr>
          <p:cNvCxnSpPr>
            <a:cxnSpLocks/>
          </p:cNvCxnSpPr>
          <p:nvPr/>
        </p:nvCxnSpPr>
        <p:spPr>
          <a:xfrm flipV="1">
            <a:off x="5730240" y="1873135"/>
            <a:ext cx="3430385" cy="4378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204862-F9F2-EA0A-6214-7B221A904BA4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3142211" cy="14187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0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FFE9-6513-53B4-77E5-0077ECA74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EB8B-1B3F-A2CD-93AA-B061E56F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BFDAE-51D3-C82D-70BF-BEC37EF6F61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requires efficiently building a massive scale proximity graph</a:t>
                </a:r>
              </a:p>
              <a:p>
                <a:r>
                  <a:rPr lang="en-US" dirty="0">
                    <a:latin typeface="+mn-lt"/>
                  </a:rPr>
                  <a:t>The full graph has prohibitive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r>
                  <a:rPr lang="en-US" dirty="0">
                    <a:latin typeface="+mn-lt"/>
                  </a:rPr>
                  <a:t>Idea: build a single linkage minimum spanning tree </a:t>
                </a:r>
              </a:p>
              <a:p>
                <a:pPr lvl="1"/>
                <a:r>
                  <a:rPr lang="en-US" dirty="0">
                    <a:latin typeface="+mn-lt"/>
                  </a:rPr>
                  <a:t>Tree graph is built sequentially, one edge at a time </a:t>
                </a:r>
              </a:p>
              <a:p>
                <a:pPr lvl="1"/>
                <a:r>
                  <a:rPr lang="en-US" dirty="0">
                    <a:latin typeface="+mn-lt"/>
                  </a:rPr>
                  <a:t>Edge only constructed if neighbors are within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b="1" dirty="0">
                    <a:latin typeface="+mn-lt"/>
                    <a:hlinkClick r:id="rId3"/>
                  </a:rPr>
                  <a:t>Prim’s algorithm </a:t>
                </a:r>
                <a:r>
                  <a:rPr lang="en-US" dirty="0">
                    <a:latin typeface="+mn-lt"/>
                  </a:rPr>
                  <a:t>is an efficient algorithm to build a minimum spanning tree</a:t>
                </a:r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Efficiently search for neighbors using heap to manage distances </a:t>
                </a:r>
              </a:p>
              <a:p>
                <a:pPr lvl="1"/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nodes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edges complexity can be as low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The number of edges,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depends on chosen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BFDAE-51D3-C82D-70BF-BEC37EF6F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356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532E-0C70-AB88-46A8-E16DD8CC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A499-96D4-2E48-7F52-DA8230A8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AC2651-1FB3-C92C-8CD3-B17DB0C80248}"/>
                  </a:ext>
                </a:extLst>
              </p:cNvPr>
              <p:cNvSpPr txBox="1"/>
              <p:nvPr/>
            </p:nvSpPr>
            <p:spPr>
              <a:xfrm>
                <a:off x="584200" y="1157288"/>
                <a:ext cx="1099303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uses </a:t>
                </a:r>
                <a:r>
                  <a:rPr lang="en-US" sz="2800" dirty="0">
                    <a:hlinkClick r:id="rId3"/>
                  </a:rPr>
                  <a:t>Prim’s algorithm </a:t>
                </a:r>
                <a:r>
                  <a:rPr lang="en-US" sz="2800" dirty="0"/>
                  <a:t>to construct a </a:t>
                </a:r>
                <a:r>
                  <a:rPr lang="en-US" sz="2800" b="1" dirty="0"/>
                  <a:t>minimum spanning tree </a:t>
                </a:r>
                <a:r>
                  <a:rPr lang="en-US" sz="2800" dirty="0"/>
                  <a:t>proximity graph by the following steps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Start with any randomly selected node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Add edge for nearest neighbor within distance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, the </a:t>
                </a:r>
                <a:r>
                  <a:rPr lang="en-US" sz="2800" b="1" dirty="0"/>
                  <a:t>reachable distance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Recursively explore for nearest neighbors from node and add edge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If no near neighbors move to any randomly selected new node on the graph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steps 2, 3 and 4 until all nodes in graph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AC2651-1FB3-C92C-8CD3-B17DB0C80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1157288"/>
                <a:ext cx="10993033" cy="3970318"/>
              </a:xfrm>
              <a:prstGeom prst="rect">
                <a:avLst/>
              </a:prstGeom>
              <a:blipFill>
                <a:blip r:embed="rId4"/>
                <a:stretch>
                  <a:fillRect l="-1165" t="-1536" b="-3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66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84C7F-3303-68A0-62BC-44C5573F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A34D4-CAEF-CF2C-87A3-DE9D2A62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8" y="837360"/>
            <a:ext cx="6257721" cy="45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3034A-D139-6C03-4827-0C17DE8C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052290-598C-4D13-D6C2-3AAA4BC93E4C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Example of minimum spanning tree constructed with </a:t>
                </a:r>
                <a:r>
                  <a:rPr lang="en-US" sz="2800" dirty="0">
                    <a:hlinkClick r:id="rId4"/>
                  </a:rPr>
                  <a:t>Prim’s algorithm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Proximity is set to edge length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Hierarchy of clusters created by removing edges sequentially with length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dirty="0">
                  <a:hlinkClick r:id="rId5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hlinkClick r:id="rId5"/>
                </a:endParaRPr>
              </a:p>
              <a:p>
                <a:r>
                  <a:rPr lang="en-US" sz="2000" dirty="0" err="1">
                    <a:hlinkClick r:id="rId5"/>
                  </a:rPr>
                  <a:t>Ilustration</a:t>
                </a:r>
                <a:r>
                  <a:rPr lang="en-US" sz="2000" dirty="0">
                    <a:hlinkClick r:id="rId5"/>
                  </a:rPr>
                  <a:t> from HDBSCAN documentation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052290-598C-4D13-D6C2-3AAA4BC9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3293209"/>
              </a:xfrm>
              <a:prstGeom prst="rect">
                <a:avLst/>
              </a:prstGeom>
              <a:blipFill>
                <a:blip r:embed="rId6"/>
                <a:stretch>
                  <a:fillRect l="-2323" t="-1852" r="-2987" b="-2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0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4011-E4F1-CBC5-11C1-14373565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DD581-5BE5-87F0-7A36-5B72C4C06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12" y="1299680"/>
            <a:ext cx="6336046" cy="4401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A93B-43A2-7A9E-1E66-1A80F858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CAA3C-C6DE-A717-A12B-5CCCAC523C9F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provides a method to aggregate a dendrogram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Vertical axis is parameterized as inverse distance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 the inverted scale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Width of the marker represents number of points in set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CAA3C-C6DE-A717-A12B-5CCCAC52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4708981"/>
              </a:xfrm>
              <a:prstGeom prst="rect">
                <a:avLst/>
              </a:prstGeom>
              <a:blipFill>
                <a:blip r:embed="rId5"/>
                <a:stretch>
                  <a:fillRect l="-2323" t="-1295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7D160A-4A15-8D14-B20A-7F3F5614BAFF}"/>
              </a:ext>
            </a:extLst>
          </p:cNvPr>
          <p:cNvCxnSpPr>
            <a:cxnSpLocks/>
          </p:cNvCxnSpPr>
          <p:nvPr/>
        </p:nvCxnSpPr>
        <p:spPr>
          <a:xfrm flipV="1">
            <a:off x="5811864" y="2156908"/>
            <a:ext cx="1901369" cy="19863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38A187-2526-E17A-E3A2-E8C0C6F4B623}"/>
              </a:ext>
            </a:extLst>
          </p:cNvPr>
          <p:cNvCxnSpPr>
            <a:cxnSpLocks/>
          </p:cNvCxnSpPr>
          <p:nvPr/>
        </p:nvCxnSpPr>
        <p:spPr>
          <a:xfrm flipV="1">
            <a:off x="5811864" y="2727064"/>
            <a:ext cx="3235317" cy="14161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BDCA8-68E6-F2A2-7DF1-3A5854E77100}"/>
              </a:ext>
            </a:extLst>
          </p:cNvPr>
          <p:cNvCxnSpPr>
            <a:cxnSpLocks/>
          </p:cNvCxnSpPr>
          <p:nvPr/>
        </p:nvCxnSpPr>
        <p:spPr>
          <a:xfrm flipV="1">
            <a:off x="5238427" y="3523281"/>
            <a:ext cx="573437" cy="981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3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DF04D-4096-0412-7F72-7AF4CDB3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74567-E53C-E0B1-5616-46548C1D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12" y="1299680"/>
            <a:ext cx="6336046" cy="4401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8EFB7-5978-269A-4D2C-273591E5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74CA4-C1D0-C513-C3D7-028BD1B674D3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5139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provides a method to aggregate a dendrogram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Vertical axis is parameterized as inverse distance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Connected components (clusters) in the proximity graph are characterized by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𝑏𝑖𝑟𝑡h</m:t>
                        </m:r>
                      </m:sub>
                    </m:sSub>
                  </m:oMath>
                </a14:m>
                <a:r>
                  <a:rPr lang="en-US" sz="2800" dirty="0"/>
                  <a:t>: the  component appears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𝑑𝑒𝑎𝑡h</m:t>
                        </m:r>
                      </m:sub>
                    </m:sSub>
                  </m:oMath>
                </a14:m>
                <a:r>
                  <a:rPr lang="en-US" sz="2800" dirty="0"/>
                  <a:t>: the component disappears</a:t>
                </a:r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74CA4-C1D0-C513-C3D7-028BD1B6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5139869"/>
              </a:xfrm>
              <a:prstGeom prst="rect">
                <a:avLst/>
              </a:prstGeom>
              <a:blipFill>
                <a:blip r:embed="rId5"/>
                <a:stretch>
                  <a:fillRect l="-2323" t="-1186" r="-1881" b="-1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E5B076-67CC-7E9A-5661-4B4DD97142E0}"/>
              </a:ext>
            </a:extLst>
          </p:cNvPr>
          <p:cNvCxnSpPr>
            <a:cxnSpLocks/>
          </p:cNvCxnSpPr>
          <p:nvPr/>
        </p:nvCxnSpPr>
        <p:spPr>
          <a:xfrm flipV="1">
            <a:off x="6023675" y="1921790"/>
            <a:ext cx="3239145" cy="29188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84CB2-C251-ED26-6671-9940099A3C8F}"/>
              </a:ext>
            </a:extLst>
          </p:cNvPr>
          <p:cNvCxnSpPr>
            <a:cxnSpLocks/>
          </p:cNvCxnSpPr>
          <p:nvPr/>
        </p:nvCxnSpPr>
        <p:spPr>
          <a:xfrm flipV="1">
            <a:off x="5527729" y="2407403"/>
            <a:ext cx="3523281" cy="296534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61B5D-386F-1322-C077-AC44A722D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4168-BCED-F75C-6E54-C246EF72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3DAA9-F8AD-C98D-DD91-7B737E1C01A7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10884546" cy="3857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flat cluster model assigns each observation, , to one unique cluster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Stability of a cluster, , is defined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𝑏𝑖𝑟𝑡h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 that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can drop out of the cluster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𝑑𝑒𝑎𝑡h</m:t>
                        </m:r>
                      </m:sub>
                    </m:sSub>
                  </m:oMath>
                </a14:m>
                <a:r>
                  <a:rPr lang="en-US" sz="2800" dirty="0"/>
                  <a:t> is reached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3DAA9-F8AD-C98D-DD91-7B737E1C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10884546" cy="3857403"/>
              </a:xfrm>
              <a:prstGeom prst="rect">
                <a:avLst/>
              </a:prstGeom>
              <a:blipFill>
                <a:blip r:embed="rId3"/>
                <a:stretch>
                  <a:fillRect l="-1176" t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Dense representation is computationally intensive and memory intensive: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875B-9D2E-99F8-D736-2900044D3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DBAC69-E324-A451-550E-667D50C6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26" y="1705470"/>
            <a:ext cx="5756615" cy="4750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6A9B1-D7C6-4D2C-999F-E1312D20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2A0977-E0C7-592F-7F14-B93C0863064D}"/>
                  </a:ext>
                </a:extLst>
              </p:cNvPr>
              <p:cNvSpPr txBox="1"/>
              <p:nvPr/>
            </p:nvSpPr>
            <p:spPr>
              <a:xfrm>
                <a:off x="584200" y="889241"/>
                <a:ext cx="113443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Two possible reasons for cluster death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2A0977-E0C7-592F-7F14-B93C08630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889241"/>
                <a:ext cx="11344328" cy="954107"/>
              </a:xfrm>
              <a:prstGeom prst="rect">
                <a:avLst/>
              </a:prstGeom>
              <a:blipFill>
                <a:blip r:embed="rId4"/>
                <a:stretch>
                  <a:fillRect l="-1128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DE06AA-AC9A-DD75-23F4-20B215C35A64}"/>
              </a:ext>
            </a:extLst>
          </p:cNvPr>
          <p:cNvCxnSpPr>
            <a:cxnSpLocks/>
          </p:cNvCxnSpPr>
          <p:nvPr/>
        </p:nvCxnSpPr>
        <p:spPr>
          <a:xfrm flipV="1">
            <a:off x="5171268" y="3248739"/>
            <a:ext cx="1441342" cy="6145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2DBFC7-9D7A-3CDD-44F4-2A3C3953CB90}"/>
              </a:ext>
            </a:extLst>
          </p:cNvPr>
          <p:cNvCxnSpPr>
            <a:cxnSpLocks/>
          </p:cNvCxnSpPr>
          <p:nvPr/>
        </p:nvCxnSpPr>
        <p:spPr>
          <a:xfrm flipV="1">
            <a:off x="5171268" y="4468002"/>
            <a:ext cx="1441342" cy="98740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8ACF6C-F02C-AFF7-6917-11F1948880B2}"/>
              </a:ext>
            </a:extLst>
          </p:cNvPr>
          <p:cNvSpPr txBox="1"/>
          <p:nvPr/>
        </p:nvSpPr>
        <p:spPr>
          <a:xfrm>
            <a:off x="6254226" y="6407927"/>
            <a:ext cx="580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hlinkClick r:id="rId5"/>
              </a:rPr>
              <a:t>figure from Campello, </a:t>
            </a:r>
            <a:r>
              <a:rPr lang="en-US" sz="2000" dirty="0" err="1">
                <a:hlinkClick r:id="rId5"/>
              </a:rPr>
              <a:t>Moulave</a:t>
            </a:r>
            <a:r>
              <a:rPr lang="en-US" sz="2000" dirty="0">
                <a:hlinkClick r:id="rId5"/>
              </a:rPr>
              <a:t>, and Sander, 2013</a:t>
            </a:r>
            <a:r>
              <a:rPr lang="en-US" sz="20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E76FA5-A9D8-E496-DC9A-02092EC358DE}"/>
                  </a:ext>
                </a:extLst>
              </p:cNvPr>
              <p:cNvSpPr txBox="1"/>
              <p:nvPr/>
            </p:nvSpPr>
            <p:spPr>
              <a:xfrm>
                <a:off x="158571" y="3641991"/>
                <a:ext cx="58402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𝑏𝑖𝑟𝑡h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428750" lvl="2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Component,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is split in two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E76FA5-A9D8-E496-DC9A-02092EC35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71" y="3641991"/>
                <a:ext cx="5840224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D45538-7E2C-B1CB-0BD3-C29E1F4B6176}"/>
                  </a:ext>
                </a:extLst>
              </p:cNvPr>
              <p:cNvSpPr txBox="1"/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𝑏𝑖𝑟𝑡h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𝑑𝑒𝑎𝑡h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1428750" lvl="2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Component,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is split in two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D45538-7E2C-B1CB-0BD3-C29E1F4B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blipFill>
                <a:blip r:embed="rId7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91E4-A132-0966-C221-3C922CF9E641}"/>
                  </a:ext>
                </a:extLst>
              </p:cNvPr>
              <p:cNvSpPr txBox="1"/>
              <p:nvPr/>
            </p:nvSpPr>
            <p:spPr>
              <a:xfrm>
                <a:off x="328735" y="1836922"/>
                <a:ext cx="58402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𝑐𝑙𝑢𝑠𝑡𝑒𝑟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𝑐𝑙𝑢𝑠𝑡𝑒𝑟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91E4-A132-0966-C221-3C922CF9E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35" y="1836922"/>
                <a:ext cx="5840224" cy="1200329"/>
              </a:xfrm>
              <a:prstGeom prst="rect">
                <a:avLst/>
              </a:prstGeom>
              <a:blipFill>
                <a:blip r:embed="rId8"/>
                <a:stretch>
                  <a:fillRect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356478-BA35-5DD7-8F92-21B5C80DF1AA}"/>
              </a:ext>
            </a:extLst>
          </p:cNvPr>
          <p:cNvCxnSpPr>
            <a:cxnSpLocks/>
          </p:cNvCxnSpPr>
          <p:nvPr/>
        </p:nvCxnSpPr>
        <p:spPr>
          <a:xfrm>
            <a:off x="3760922" y="2054836"/>
            <a:ext cx="3564610" cy="20930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8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09A85-2423-0FF8-F357-9C29B7A7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D659-E95F-C81F-3570-0CCDD525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0A8E5-8247-0E7B-7C23-7CAD323FD763}"/>
                  </a:ext>
                </a:extLst>
              </p:cNvPr>
              <p:cNvSpPr txBox="1"/>
              <p:nvPr/>
            </p:nvSpPr>
            <p:spPr>
              <a:xfrm>
                <a:off x="584200" y="1157288"/>
                <a:ext cx="10993033" cy="4785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flat cluster model assigns each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to one unique cluster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Optimal clusters are formed by maximizing global stability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800" dirty="0"/>
                  <a:t>Where,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800" dirty="0"/>
                  <a:t> is the indicator of the presence or absence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in the model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And subject to a constraint that each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is only in one cluster</a:t>
                </a:r>
              </a:p>
              <a:p>
                <a:pPr lvl="1"/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0A8E5-8247-0E7B-7C23-7CAD323FD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1157288"/>
                <a:ext cx="10993033" cy="4785028"/>
              </a:xfrm>
              <a:prstGeom prst="rect">
                <a:avLst/>
              </a:prstGeom>
              <a:blipFill>
                <a:blip r:embed="rId3"/>
                <a:stretch>
                  <a:fillRect l="-1165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32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4ECF-C834-7DB7-2048-7A0E49A0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3746C4F-2EC8-51CE-188E-02C67602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42" y="1958225"/>
            <a:ext cx="5377858" cy="434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C1C5D-57C2-6971-5F7D-8C498FF8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868FD-BC03-D9BE-FE4B-89BF1EC344EC}"/>
                  </a:ext>
                </a:extLst>
              </p:cNvPr>
              <p:cNvSpPr txBox="1"/>
              <p:nvPr/>
            </p:nvSpPr>
            <p:spPr>
              <a:xfrm>
                <a:off x="584200" y="889241"/>
                <a:ext cx="113443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868FD-BC03-D9BE-FE4B-89BF1EC3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889241"/>
                <a:ext cx="11344328" cy="523220"/>
              </a:xfrm>
              <a:prstGeom prst="rect">
                <a:avLst/>
              </a:prstGeom>
              <a:blipFill>
                <a:blip r:embed="rId4"/>
                <a:stretch>
                  <a:fillRect l="-112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B81245-29EE-C0B4-80C8-DC990DE42BE0}"/>
              </a:ext>
            </a:extLst>
          </p:cNvPr>
          <p:cNvCxnSpPr>
            <a:cxnSpLocks/>
          </p:cNvCxnSpPr>
          <p:nvPr/>
        </p:nvCxnSpPr>
        <p:spPr>
          <a:xfrm flipV="1">
            <a:off x="5052447" y="4281013"/>
            <a:ext cx="2862021" cy="707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A770B9-3F78-A17D-21E9-714513C594B1}"/>
              </a:ext>
            </a:extLst>
          </p:cNvPr>
          <p:cNvCxnSpPr>
            <a:cxnSpLocks/>
          </p:cNvCxnSpPr>
          <p:nvPr/>
        </p:nvCxnSpPr>
        <p:spPr>
          <a:xfrm flipV="1">
            <a:off x="5507064" y="5109275"/>
            <a:ext cx="1932756" cy="4236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C5E849-74DB-D21C-F4B0-6F13613CCACB}"/>
              </a:ext>
            </a:extLst>
          </p:cNvPr>
          <p:cNvSpPr txBox="1"/>
          <p:nvPr/>
        </p:nvSpPr>
        <p:spPr>
          <a:xfrm>
            <a:off x="6276814" y="6304605"/>
            <a:ext cx="580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hlinkClick r:id="rId5"/>
              </a:rPr>
              <a:t>figure from Campello, </a:t>
            </a:r>
            <a:r>
              <a:rPr lang="en-US" sz="2000" dirty="0" err="1">
                <a:hlinkClick r:id="rId5"/>
              </a:rPr>
              <a:t>Moulave</a:t>
            </a:r>
            <a:r>
              <a:rPr lang="en-US" sz="2000" dirty="0">
                <a:hlinkClick r:id="rId5"/>
              </a:rPr>
              <a:t>, and Sander, 2013</a:t>
            </a:r>
            <a:r>
              <a:rPr lang="en-US" sz="20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36E0D-1D9E-91FD-6DBE-FFA94316F8F0}"/>
              </a:ext>
            </a:extLst>
          </p:cNvPr>
          <p:cNvSpPr txBox="1"/>
          <p:nvPr/>
        </p:nvSpPr>
        <p:spPr>
          <a:xfrm>
            <a:off x="113379" y="3936238"/>
            <a:ext cx="584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2"/>
            </a:pPr>
            <a:r>
              <a:rPr lang="en-US" sz="2400" dirty="0"/>
              <a:t>In some cases, find larger </a:t>
            </a:r>
            <a:r>
              <a:rPr lang="en-US" sz="2400" dirty="0">
                <a:latin typeface="Cambria Math" panose="02040503050406030204" pitchFamily="18" charset="0"/>
              </a:rPr>
              <a:t>𝐽</a:t>
            </a:r>
            <a:r>
              <a:rPr lang="en-US" sz="2400" dirty="0"/>
              <a:t> by combining clusters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B956C-C96E-056D-5437-921B7C89A854}"/>
                  </a:ext>
                </a:extLst>
              </p:cNvPr>
              <p:cNvSpPr txBox="1"/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sz="2400" dirty="0"/>
                  <a:t>Start computing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from leaves toward root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B956C-C96E-056D-5437-921B7C89A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blipFill>
                <a:blip r:embed="rId6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23F1C4-3E8B-7D98-8AFF-AEE6BF173A31}"/>
                  </a:ext>
                </a:extLst>
              </p:cNvPr>
              <p:cNvSpPr txBox="1"/>
              <p:nvPr/>
            </p:nvSpPr>
            <p:spPr>
              <a:xfrm>
                <a:off x="494050" y="2274236"/>
                <a:ext cx="58402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sz="2400" dirty="0"/>
                  <a:t>Top-down scan finds final set of clusters nearest root,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23F1C4-3E8B-7D98-8AFF-AEE6BF173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50" y="2274236"/>
                <a:ext cx="5840224" cy="830997"/>
              </a:xfrm>
              <a:prstGeom prst="rect">
                <a:avLst/>
              </a:prstGeom>
              <a:blipFill>
                <a:blip r:embed="rId7"/>
                <a:stretch>
                  <a:fillRect t="-661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1ED892-B839-E4A9-8525-21608306733A}"/>
              </a:ext>
            </a:extLst>
          </p:cNvPr>
          <p:cNvCxnSpPr>
            <a:cxnSpLocks/>
          </p:cNvCxnSpPr>
          <p:nvPr/>
        </p:nvCxnSpPr>
        <p:spPr>
          <a:xfrm>
            <a:off x="5414075" y="2637177"/>
            <a:ext cx="5300420" cy="74476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347E87-9940-52DE-256F-D5BF92DF1A3B}"/>
              </a:ext>
            </a:extLst>
          </p:cNvPr>
          <p:cNvCxnSpPr>
            <a:cxnSpLocks/>
          </p:cNvCxnSpPr>
          <p:nvPr/>
        </p:nvCxnSpPr>
        <p:spPr>
          <a:xfrm flipV="1">
            <a:off x="5507064" y="4406685"/>
            <a:ext cx="3538780" cy="112621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BB1C6A-37AC-8A81-1D6B-CBEDC3CC0F4C}"/>
              </a:ext>
            </a:extLst>
          </p:cNvPr>
          <p:cNvCxnSpPr>
            <a:cxnSpLocks/>
          </p:cNvCxnSpPr>
          <p:nvPr/>
        </p:nvCxnSpPr>
        <p:spPr>
          <a:xfrm flipV="1">
            <a:off x="5563892" y="5109275"/>
            <a:ext cx="2898183" cy="4236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7EFF83-E0B1-A542-2677-5772DAC2F8ED}"/>
              </a:ext>
            </a:extLst>
          </p:cNvPr>
          <p:cNvCxnSpPr>
            <a:cxnSpLocks/>
          </p:cNvCxnSpPr>
          <p:nvPr/>
        </p:nvCxnSpPr>
        <p:spPr>
          <a:xfrm flipV="1">
            <a:off x="5052447" y="3065291"/>
            <a:ext cx="2934346" cy="127104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CB8388-36E6-5A25-A955-A9C067F93B66}"/>
              </a:ext>
            </a:extLst>
          </p:cNvPr>
          <p:cNvCxnSpPr>
            <a:cxnSpLocks/>
          </p:cNvCxnSpPr>
          <p:nvPr/>
        </p:nvCxnSpPr>
        <p:spPr>
          <a:xfrm>
            <a:off x="5336583" y="2621781"/>
            <a:ext cx="4339580" cy="7680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B325E2-6EE0-7F92-7CEB-6CC374F9A0C2}"/>
              </a:ext>
            </a:extLst>
          </p:cNvPr>
          <p:cNvCxnSpPr>
            <a:cxnSpLocks/>
          </p:cNvCxnSpPr>
          <p:nvPr/>
        </p:nvCxnSpPr>
        <p:spPr>
          <a:xfrm>
            <a:off x="5414075" y="2629304"/>
            <a:ext cx="2397758" cy="1206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DAF7-7DCF-8165-9618-D2949E494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FDE9D-E07C-1E0D-665B-540A6275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522" y="1227057"/>
            <a:ext cx="6109305" cy="420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90851-0364-83B6-A779-88668D23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2349FC-FC3E-743A-38C0-6FD1D97C0420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Plot optimal clusters with maximum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800" dirty="0"/>
                  <a:t> on the condensed dendrogram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2349FC-FC3E-743A-38C0-6FD1D97C0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2985433"/>
              </a:xfrm>
              <a:prstGeom prst="rect">
                <a:avLst/>
              </a:prstGeom>
              <a:blipFill>
                <a:blip r:embed="rId5"/>
                <a:stretch>
                  <a:fillRect l="-2323" t="-2041" b="-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2C5CC8-29A7-4AA2-4C30-3E1A0A92FB97}"/>
              </a:ext>
            </a:extLst>
          </p:cNvPr>
          <p:cNvCxnSpPr>
            <a:cxnSpLocks/>
          </p:cNvCxnSpPr>
          <p:nvPr/>
        </p:nvCxnSpPr>
        <p:spPr>
          <a:xfrm flipV="1">
            <a:off x="5730240" y="1873135"/>
            <a:ext cx="3430385" cy="4378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93290E-19FE-12E2-E838-75DC91F5F598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3142211" cy="14187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2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12AC-4AF5-F472-6878-A0164A9E0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128D-7DE8-C5D8-6F70-8103CD20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C2C0A-F80F-39FA-98F8-9227C81843A1}"/>
              </a:ext>
            </a:extLst>
          </p:cNvPr>
          <p:cNvSpPr txBox="1"/>
          <p:nvPr/>
        </p:nvSpPr>
        <p:spPr>
          <a:xfrm>
            <a:off x="584200" y="1157288"/>
            <a:ext cx="109930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has two key hyperparameters 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err="1"/>
              <a:t>min_cluster_size</a:t>
            </a: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err="1"/>
              <a:t>min_samples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52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5865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value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501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Plots of distribution of distance between pairwise random samples of points</a:t>
                </a:r>
              </a:p>
              <a:p>
                <a:r>
                  <a:rPr lang="en-US" dirty="0">
                    <a:latin typeface="+mn-lt"/>
                  </a:rPr>
                  <a:t> 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616" t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r>
              <a:rPr lang="en-US" b="1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3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sparser the graph the greater the approximation </a:t>
            </a:r>
          </a:p>
          <a:p>
            <a:r>
              <a:rPr lang="en-US" dirty="0">
                <a:latin typeface="+mn-lt"/>
              </a:rPr>
              <a:t>In many practical situations only need metric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metric for edges between nearest neighbors    </a:t>
            </a:r>
          </a:p>
          <a:p>
            <a:pPr lvl="1"/>
            <a:r>
              <a:rPr lang="en-US" dirty="0">
                <a:latin typeface="+mn-lt"/>
              </a:rPr>
              <a:t>Approximation ignores other associations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distance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37B7-3482-B7A8-AD79-BBBF5F411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3809-208E-5B41-7A73-DA2EDE34B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61297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9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</a:p>
          <a:p>
            <a:pPr lvl="1"/>
            <a:r>
              <a:rPr lang="en-US" sz="2800" dirty="0">
                <a:latin typeface="+mn-lt"/>
              </a:rPr>
              <a:t>Metric can matter more than choice of algorithm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004600"/>
                  </p:ext>
                </p:extLst>
              </p:nvPr>
            </p:nvGraphicFramePr>
            <p:xfrm>
              <a:off x="386640" y="566515"/>
              <a:ext cx="11630025" cy="551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low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with correct hyperparameters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004600"/>
                  </p:ext>
                </p:extLst>
              </p:nvPr>
            </p:nvGraphicFramePr>
            <p:xfrm>
              <a:off x="386640" y="566515"/>
              <a:ext cx="11630025" cy="551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3903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4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low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with correct hyperparameters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blipFill>
                <a:blip r:embed="rId4"/>
                <a:stretch>
                  <a:fillRect l="-1965" t="-1247" r="-436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have disconnected graph components 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blipFill>
                <a:blip r:embed="rId3"/>
                <a:stretch>
                  <a:fillRect l="-1965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406734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23708</TotalTime>
  <Words>3485</Words>
  <Application>Microsoft Office PowerPoint</Application>
  <PresentationFormat>Widescreen</PresentationFormat>
  <Paragraphs>568</Paragraphs>
  <Slides>65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Algorithms for Non-Euclidean Spaces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Density-Based Clustering with OPTICS</vt:lpstr>
      <vt:lpstr>OPTICS Algorithm</vt:lpstr>
      <vt:lpstr>OPTICS Algorithm</vt:lpstr>
      <vt:lpstr>OPTICS Algorithm</vt:lpstr>
      <vt:lpstr>OPTICS Algorithms</vt:lpstr>
      <vt:lpstr>OPTICS Algorithm</vt:lpstr>
      <vt:lpstr>OPTICS Algorithm</vt:lpstr>
      <vt:lpstr>OPTICS Algorithm</vt:lpstr>
      <vt:lpstr>OPTICS Algorithm</vt:lpstr>
      <vt:lpstr>Density-Based Clustering with Hierarchical DBSCAN - HDBSCAN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Clustering in High Dimensions and The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902</cp:revision>
  <dcterms:created xsi:type="dcterms:W3CDTF">2020-07-25T22:15:22Z</dcterms:created>
  <dcterms:modified xsi:type="dcterms:W3CDTF">2025-11-19T03:59:41Z</dcterms:modified>
</cp:coreProperties>
</file>